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0" r:id="rId3"/>
    <p:sldId id="271" r:id="rId4"/>
    <p:sldId id="261" r:id="rId5"/>
    <p:sldId id="263" r:id="rId6"/>
    <p:sldId id="269" r:id="rId7"/>
    <p:sldId id="262" r:id="rId8"/>
    <p:sldId id="270" r:id="rId9"/>
    <p:sldId id="264" r:id="rId10"/>
    <p:sldId id="266" r:id="rId11"/>
    <p:sldId id="272" r:id="rId12"/>
    <p:sldId id="267" r:id="rId13"/>
    <p:sldId id="273" r:id="rId14"/>
    <p:sldId id="268" r:id="rId15"/>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p:restoredTop sz="94634"/>
  </p:normalViewPr>
  <p:slideViewPr>
    <p:cSldViewPr>
      <p:cViewPr>
        <p:scale>
          <a:sx n="70" d="100"/>
          <a:sy n="70" d="100"/>
        </p:scale>
        <p:origin x="-1380" y="-3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xmlns=""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Arial" panose="020B0604020202020204" pitchFamily="34" charset="0"/>
                <a:cs typeface="Arial" panose="020B0604020202020204" pitchFamily="34" charset="0"/>
              </a:defRPr>
            </a:lvl1pPr>
            <a:lvl2pPr marL="768927" indent="-311727">
              <a:buFont typeface="Courier New" panose="02070309020205020404" pitchFamily="49" charset="0"/>
              <a:buChar char="o"/>
              <a:defRPr sz="2000">
                <a:latin typeface="Arial" panose="020B0604020202020204" pitchFamily="34" charset="0"/>
                <a:cs typeface="Arial" panose="020B0604020202020204" pitchFamily="34" charset="0"/>
              </a:defRPr>
            </a:lvl2pPr>
            <a:lvl3pPr marL="1188719" indent="-274319">
              <a:buFont typeface="Wingdings" panose="05000000000000000000" pitchFamily="2" charset="2"/>
              <a:buChar cha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C88121E-7CA2-4EFF-BD58-5857790E9F61}" type="datetimeFigureOut">
              <a:rPr lang="en-US" smtClean="0"/>
              <a:pPr/>
              <a:t>3/2/2016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484E616-EAE2-440E-8078-A4E2F81E7BE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cstate="print"/>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rPr/>
              <a:pPr lvl="0"/>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Office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8140211"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3200" b="1" dirty="0" smtClean="0">
                <a:solidFill>
                  <a:srgbClr val="FFC000"/>
                </a:solidFill>
              </a:rPr>
              <a:t>Update on OCR-VC Activities &amp; Actions</a:t>
            </a:r>
            <a:endParaRPr sz="3200" b="1" dirty="0">
              <a:solidFill>
                <a:srgbClr val="FFC000"/>
              </a:solidFill>
            </a:endParaRPr>
          </a:p>
        </p:txBody>
      </p:sp>
      <p:sp>
        <p:nvSpPr>
          <p:cNvPr id="11" name="Shape 11"/>
          <p:cNvSpPr/>
          <p:nvPr/>
        </p:nvSpPr>
        <p:spPr>
          <a:xfrm>
            <a:off x="609600" y="3124200"/>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defTabSz="914400">
              <a:lnSpc>
                <a:spcPct val="150000"/>
              </a:lnSpc>
              <a:defRPr>
                <a:solidFill>
                  <a:srgbClr val="000000"/>
                </a:solidFill>
              </a:defRPr>
            </a:pPr>
            <a:r>
              <a:rPr lang="it-IT" i="1" dirty="0" smtClean="0">
                <a:solidFill>
                  <a:srgbClr val="FFFFFF"/>
                </a:solidFill>
                <a:latin typeface="Arial Bold"/>
                <a:ea typeface="Arial Bold"/>
                <a:cs typeface="Arial Bold"/>
                <a:sym typeface="Arial Bold"/>
              </a:rPr>
              <a:t>Paul DiGiacomo (NOAA), Paula Bontempi (NASA), Craig Donlon (ESA)</a:t>
            </a:r>
            <a:endParaRPr i="1"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US" dirty="0" smtClean="0">
                <a:solidFill>
                  <a:srgbClr val="FFFFFF"/>
                </a:solidFill>
                <a:latin typeface="Arial Bold"/>
                <a:ea typeface="Arial Bold"/>
                <a:cs typeface="Arial Bold"/>
                <a:sym typeface="Arial Bold"/>
              </a:rPr>
              <a:t>OCR-VC Update to IOCCG-21</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US" dirty="0" smtClean="0">
                <a:solidFill>
                  <a:srgbClr val="FFFFFF"/>
                </a:solidFill>
                <a:latin typeface="Arial Bold"/>
                <a:ea typeface="Arial Bold"/>
                <a:cs typeface="Arial Bold"/>
                <a:sym typeface="Arial Bold"/>
              </a:rPr>
              <a:t>Santa Monica, CA, USA</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US" dirty="0" smtClean="0">
                <a:solidFill>
                  <a:srgbClr val="FFFFFF"/>
                </a:solidFill>
                <a:latin typeface="Arial Bold"/>
                <a:ea typeface="Arial Bold"/>
                <a:cs typeface="Arial Bold"/>
                <a:sym typeface="Arial Bold"/>
              </a:rPr>
              <a:t>2</a:t>
            </a:r>
            <a:r>
              <a:rPr lang="en-US" dirty="0" smtClean="0">
                <a:solidFill>
                  <a:srgbClr val="FFFFFF"/>
                </a:solidFill>
                <a:latin typeface="Arial Bold"/>
                <a:ea typeface="Arial Bold"/>
                <a:cs typeface="Arial Bold"/>
                <a:sym typeface="Arial Bold"/>
              </a:rPr>
              <a:t> </a:t>
            </a:r>
            <a:r>
              <a:rPr lang="en-US" dirty="0" smtClean="0">
                <a:solidFill>
                  <a:srgbClr val="FFFFFF"/>
                </a:solidFill>
                <a:latin typeface="Arial Bold"/>
                <a:ea typeface="Arial Bold"/>
                <a:cs typeface="Arial Bold"/>
                <a:sym typeface="Arial Bold"/>
              </a:rPr>
              <a:t>March 2016</a:t>
            </a:r>
            <a:endParaRPr dirty="0">
              <a:solidFill>
                <a:srgbClr val="FFFFFF"/>
              </a:solidFill>
              <a:latin typeface="Arial Bold"/>
              <a:ea typeface="Arial Bold"/>
              <a:cs typeface="Arial Bold"/>
              <a:sym typeface="Arial Bold"/>
            </a:endParaRPr>
          </a:p>
        </p:txBody>
      </p:sp>
      <p:pic>
        <p:nvPicPr>
          <p:cNvPr id="12" name="ceos_logo.png"/>
          <p:cNvPicPr/>
          <p:nvPr/>
        </p:nvPicPr>
        <p:blipFill>
          <a:blip r:embed="rId2" cstate="print">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rPr>
              <a:t>Committee on Earth Observation Satellites</a:t>
            </a:r>
            <a:endParaRPr lang="en-US" sz="1050" dirty="0">
              <a:solidFill>
                <a:schemeClr val="bg1">
                  <a:lumMod val="20000"/>
                  <a:lumOff val="80000"/>
                </a:schemeClr>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fld id="{86CB4B4D-7CA3-9044-876B-883B54F8677D}" type="slidenum">
              <a:rPr lang="en-US" smtClean="0"/>
              <a:pPr lvl="0"/>
              <a:t>10</a:t>
            </a:fld>
            <a:endParaRPr lang="en-US" dirty="0"/>
          </a:p>
        </p:txBody>
      </p:sp>
      <p:sp>
        <p:nvSpPr>
          <p:cNvPr id="3" name="Content Placeholder 2"/>
          <p:cNvSpPr>
            <a:spLocks noGrp="1"/>
          </p:cNvSpPr>
          <p:nvPr>
            <p:ph sz="quarter" idx="10"/>
          </p:nvPr>
        </p:nvSpPr>
        <p:spPr>
          <a:xfrm>
            <a:off x="0" y="1295400"/>
            <a:ext cx="9144000" cy="4876800"/>
          </a:xfrm>
        </p:spPr>
        <p:txBody>
          <a:bodyPr/>
          <a:lstStyle/>
          <a:p>
            <a:pPr>
              <a:buNone/>
            </a:pPr>
            <a:r>
              <a:rPr lang="en-US" sz="1700" u="sng" dirty="0" smtClean="0"/>
              <a:t>VC-9: Implementation of the International Network for Sensor InTercomparison and Uncertainty Assessment for Ocean Color Radiometry (INSITU-OCR</a:t>
            </a:r>
            <a:r>
              <a:rPr lang="en-US" sz="1700" u="sng" dirty="0" smtClean="0"/>
              <a:t>)</a:t>
            </a:r>
          </a:p>
          <a:p>
            <a:pPr>
              <a:buNone/>
            </a:pPr>
            <a:endParaRPr lang="en-US" sz="1700" u="sng" dirty="0" smtClean="0"/>
          </a:p>
          <a:p>
            <a:r>
              <a:rPr lang="en-US" sz="1700" dirty="0" smtClean="0"/>
              <a:t>ESA </a:t>
            </a:r>
            <a:r>
              <a:rPr lang="en-US" sz="1700" dirty="0"/>
              <a:t>introduced the concept of Fiducial Reference Measurements (FRM) into its work for satellite calibration and validation - the FRM4OCR is the OCR component of that (additional projects address Altimetry and SST</a:t>
            </a:r>
            <a:r>
              <a:rPr lang="en-US" sz="1700" dirty="0" smtClean="0"/>
              <a:t>) – to be </a:t>
            </a:r>
            <a:r>
              <a:rPr lang="en-US" sz="1700" dirty="0" smtClean="0"/>
              <a:t>selected</a:t>
            </a:r>
          </a:p>
          <a:p>
            <a:endParaRPr lang="en-US" sz="1700" dirty="0" smtClean="0"/>
          </a:p>
          <a:p>
            <a:r>
              <a:rPr lang="en-US" sz="1700" dirty="0"/>
              <a:t>ESA has sponsored the Atlantic Meridional Transect (AMT) activity as a fundamental platform for FRM delivery in the context of Copernicus OCR.  A first </a:t>
            </a:r>
            <a:r>
              <a:rPr lang="en-US" sz="1700" dirty="0" smtClean="0"/>
              <a:t>pilot - Sept </a:t>
            </a:r>
            <a:r>
              <a:rPr lang="en-US" sz="1700" dirty="0"/>
              <a:t>2016</a:t>
            </a:r>
            <a:r>
              <a:rPr lang="en-US" sz="1700" dirty="0" smtClean="0"/>
              <a:t>.</a:t>
            </a:r>
          </a:p>
          <a:p>
            <a:endParaRPr lang="en-US" sz="1700" dirty="0"/>
          </a:p>
          <a:p>
            <a:r>
              <a:rPr lang="en-US" sz="1700" dirty="0" smtClean="0"/>
              <a:t>NOAA continues to fund and sustain MOBY operations (including an on-going system refresh), supporting present and upcoming (operational) missions. </a:t>
            </a:r>
            <a:endParaRPr lang="en-US" sz="1700" dirty="0" smtClean="0"/>
          </a:p>
          <a:p>
            <a:endParaRPr lang="en-US" sz="1700" dirty="0" smtClean="0"/>
          </a:p>
          <a:p>
            <a:r>
              <a:rPr lang="en-US" sz="1700" dirty="0" smtClean="0"/>
              <a:t>NOAA </a:t>
            </a:r>
            <a:r>
              <a:rPr lang="en-US" sz="1700" dirty="0" smtClean="0"/>
              <a:t>held an initial multi-agency VIIRS validation cruise in November 2015, </a:t>
            </a:r>
            <a:r>
              <a:rPr lang="en-US" sz="1700" dirty="0" smtClean="0"/>
              <a:t>then a second cruise occurred in December 2015, and </a:t>
            </a:r>
            <a:r>
              <a:rPr lang="en-US" sz="1700" dirty="0" smtClean="0"/>
              <a:t>it is anticipated that this will </a:t>
            </a:r>
            <a:r>
              <a:rPr lang="en-US" sz="1700" dirty="0" smtClean="0"/>
              <a:t>continue to be </a:t>
            </a:r>
            <a:r>
              <a:rPr lang="en-US" sz="1700" dirty="0" smtClean="0"/>
              <a:t>an annual </a:t>
            </a:r>
            <a:r>
              <a:rPr lang="en-US" sz="1700" dirty="0" smtClean="0"/>
              <a:t>event in support of VIIRS and other sensors. </a:t>
            </a:r>
            <a:endParaRPr lang="en-US" sz="1700" dirty="0" smtClean="0">
              <a:solidFill>
                <a:srgbClr val="FF0000"/>
              </a:solidFill>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fld id="{86CB4B4D-7CA3-9044-876B-883B54F8677D}" type="slidenum">
              <a:rPr lang="en-US" smtClean="0"/>
              <a:pPr lvl="0"/>
              <a:t>11</a:t>
            </a:fld>
            <a:endParaRPr lang="en-US" dirty="0"/>
          </a:p>
        </p:txBody>
      </p:sp>
      <p:sp>
        <p:nvSpPr>
          <p:cNvPr id="3" name="Content Placeholder 2"/>
          <p:cNvSpPr>
            <a:spLocks noGrp="1"/>
          </p:cNvSpPr>
          <p:nvPr>
            <p:ph sz="quarter" idx="10"/>
          </p:nvPr>
        </p:nvSpPr>
        <p:spPr>
          <a:xfrm>
            <a:off x="0" y="1295400"/>
            <a:ext cx="9144000" cy="4876800"/>
          </a:xfrm>
        </p:spPr>
        <p:txBody>
          <a:bodyPr/>
          <a:lstStyle/>
          <a:p>
            <a:pPr>
              <a:buNone/>
            </a:pPr>
            <a:r>
              <a:rPr lang="en-US" sz="1700" u="sng" dirty="0" smtClean="0"/>
              <a:t>VC-9: Implementation of the International Network for Sensor InTercomparison and Uncertainty Assessment for Ocean Color Radiometry (INSITU-OCR</a:t>
            </a:r>
            <a:r>
              <a:rPr lang="en-US" sz="1700" u="sng" dirty="0" smtClean="0"/>
              <a:t>)</a:t>
            </a:r>
          </a:p>
          <a:p>
            <a:pPr>
              <a:buNone/>
            </a:pPr>
            <a:endParaRPr lang="en-US" sz="1700" u="sng" dirty="0" smtClean="0"/>
          </a:p>
          <a:p>
            <a:r>
              <a:rPr lang="en-US" sz="1700" dirty="0" smtClean="0"/>
              <a:t>Additionally</a:t>
            </a:r>
            <a:r>
              <a:rPr lang="en-US" sz="1700" dirty="0" smtClean="0"/>
              <a:t>, all agencies will be asked to contribute towards the “protocols activity” (e.g., an open opportunity to share information regarding </a:t>
            </a:r>
            <a:r>
              <a:rPr lang="en-US" sz="1700" i="1" dirty="0" smtClean="0"/>
              <a:t>in situ </a:t>
            </a:r>
            <a:r>
              <a:rPr lang="en-US" sz="1700" dirty="0" smtClean="0"/>
              <a:t>instrumentation (for calibration and validation) protocols, lead by NASA and beginning in March 2016</a:t>
            </a:r>
            <a:r>
              <a:rPr lang="en-US" sz="1700" dirty="0" smtClean="0"/>
              <a:t>.</a:t>
            </a:r>
          </a:p>
          <a:p>
            <a:endParaRPr lang="en-US" sz="1700" dirty="0" smtClean="0"/>
          </a:p>
          <a:p>
            <a:r>
              <a:rPr lang="en-US" sz="1700" dirty="0" smtClean="0"/>
              <a:t>The IOCCG will host a website to disseminate all relevant lists and information (see NASA prototype at oceancolor.gsfc.nasa.gov/cms/ioccg_proto_main).  </a:t>
            </a:r>
            <a:endParaRPr lang="en-US" sz="1700" dirty="0" smtClean="0"/>
          </a:p>
          <a:p>
            <a:pPr>
              <a:buNone/>
            </a:pPr>
            <a:endParaRPr lang="en-US" sz="1700" dirty="0" smtClean="0"/>
          </a:p>
          <a:p>
            <a:r>
              <a:rPr lang="en-US" sz="1700" dirty="0" smtClean="0"/>
              <a:t>Goal:  enable communication about the refinement of </a:t>
            </a:r>
            <a:r>
              <a:rPr lang="en-US" sz="1700" i="1" dirty="0" smtClean="0"/>
              <a:t>in situ </a:t>
            </a:r>
            <a:r>
              <a:rPr lang="en-US" sz="1700" dirty="0" smtClean="0"/>
              <a:t>measurement protocols and to reduce redundancy in field efforts, fill in measurement gaps, share data (modular implementation approach), and better target opportunities for collaboration.  </a:t>
            </a:r>
            <a:r>
              <a:rPr lang="en-US" sz="1700" dirty="0"/>
              <a:t>M</a:t>
            </a:r>
            <a:r>
              <a:rPr lang="en-US" sz="1700" dirty="0" smtClean="0"/>
              <a:t>ulti-agency collaboration will advance its implementation. </a:t>
            </a:r>
          </a:p>
          <a:p>
            <a:endParaRPr lang="en-US" sz="1700" dirty="0"/>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fld id="{86CB4B4D-7CA3-9044-876B-883B54F8677D}" type="slidenum">
              <a:rPr lang="en-US" smtClean="0"/>
              <a:pPr lvl="0"/>
              <a:t>12</a:t>
            </a:fld>
            <a:endParaRPr lang="en-US" dirty="0"/>
          </a:p>
        </p:txBody>
      </p:sp>
      <p:sp>
        <p:nvSpPr>
          <p:cNvPr id="3" name="Content Placeholder 2"/>
          <p:cNvSpPr>
            <a:spLocks noGrp="1"/>
          </p:cNvSpPr>
          <p:nvPr>
            <p:ph sz="quarter" idx="10"/>
          </p:nvPr>
        </p:nvSpPr>
        <p:spPr>
          <a:xfrm>
            <a:off x="0" y="1447800"/>
            <a:ext cx="9144000" cy="4724400"/>
          </a:xfrm>
        </p:spPr>
        <p:txBody>
          <a:bodyPr/>
          <a:lstStyle/>
          <a:p>
            <a:pPr>
              <a:buNone/>
            </a:pPr>
            <a:r>
              <a:rPr lang="en-US" sz="1700" u="sng" dirty="0" smtClean="0"/>
              <a:t>VC-10: Recommend the creation of a GEO Water Quality </a:t>
            </a:r>
            <a:r>
              <a:rPr lang="en-US" sz="1700" u="sng" dirty="0" smtClean="0"/>
              <a:t>Community of Practice</a:t>
            </a:r>
          </a:p>
          <a:p>
            <a:pPr>
              <a:buNone/>
            </a:pPr>
            <a:endParaRPr lang="en-US" sz="1700" u="sng" dirty="0" smtClean="0"/>
          </a:p>
          <a:p>
            <a:r>
              <a:rPr lang="en-US" sz="1700" dirty="0" smtClean="0"/>
              <a:t> A GEO Water Quality (GEO-WaQ) Community of was created in 2015 - bringing together relevant data providers and users who will work collaboratively to implement, utilize, maintain and enhance the global water quality monitoring and forecasting service.  </a:t>
            </a:r>
            <a:endParaRPr lang="en-US" sz="1700" dirty="0" smtClean="0"/>
          </a:p>
          <a:p>
            <a:pPr>
              <a:buNone/>
            </a:pPr>
            <a:endParaRPr lang="en-US" sz="1700" dirty="0" smtClean="0"/>
          </a:p>
          <a:p>
            <a:r>
              <a:rPr lang="en-US" sz="1700" dirty="0" smtClean="0"/>
              <a:t>A Water Quality Community of Practice Meeting is </a:t>
            </a:r>
            <a:r>
              <a:rPr lang="en-US" sz="1700" dirty="0" smtClean="0"/>
              <a:t>tentatively planned </a:t>
            </a:r>
            <a:r>
              <a:rPr lang="en-US" sz="1700" dirty="0" smtClean="0"/>
              <a:t>for June </a:t>
            </a:r>
            <a:r>
              <a:rPr lang="en-US" sz="1700" dirty="0"/>
              <a:t>8-10th in Koblenz, </a:t>
            </a:r>
            <a:r>
              <a:rPr lang="en-US" sz="1700" dirty="0" smtClean="0"/>
              <a:t>Germany, to focus </a:t>
            </a:r>
            <a:r>
              <a:rPr lang="en-US" sz="1700" dirty="0" smtClean="0"/>
              <a:t>on the </a:t>
            </a:r>
            <a:r>
              <a:rPr lang="en-US" sz="1700" dirty="0" smtClean="0"/>
              <a:t>WQ Summit </a:t>
            </a:r>
            <a:r>
              <a:rPr lang="en-US" sz="1700" dirty="0" smtClean="0"/>
              <a:t>Goal to define specific requirements of the water quality observing system components and develop a plan to implement an integrated, global end-to-end water quality monitoring and forecasting service.  </a:t>
            </a:r>
          </a:p>
          <a:p>
            <a:endParaRPr lang="en-US" sz="1700" dirty="0"/>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fld id="{86CB4B4D-7CA3-9044-876B-883B54F8677D}" type="slidenum">
              <a:rPr lang="en-US" smtClean="0"/>
              <a:pPr lvl="0"/>
              <a:t>13</a:t>
            </a:fld>
            <a:endParaRPr lang="en-US" dirty="0"/>
          </a:p>
        </p:txBody>
      </p:sp>
      <p:sp>
        <p:nvSpPr>
          <p:cNvPr id="3" name="Content Placeholder 2"/>
          <p:cNvSpPr>
            <a:spLocks noGrp="1"/>
          </p:cNvSpPr>
          <p:nvPr>
            <p:ph sz="quarter" idx="10"/>
          </p:nvPr>
        </p:nvSpPr>
        <p:spPr>
          <a:xfrm>
            <a:off x="0" y="1219200"/>
            <a:ext cx="9144000" cy="4724400"/>
          </a:xfrm>
        </p:spPr>
        <p:txBody>
          <a:bodyPr/>
          <a:lstStyle/>
          <a:p>
            <a:pPr>
              <a:buNone/>
            </a:pPr>
            <a:r>
              <a:rPr lang="en-US" sz="1700" u="sng" dirty="0" smtClean="0"/>
              <a:t>VC-10: Recommend the creation of a GEO Water Quality </a:t>
            </a:r>
            <a:r>
              <a:rPr lang="en-US" sz="1700" u="sng" dirty="0" smtClean="0"/>
              <a:t>Community of Practice</a:t>
            </a:r>
          </a:p>
          <a:p>
            <a:pPr>
              <a:buNone/>
            </a:pPr>
            <a:endParaRPr lang="en-US" sz="1700" u="sng" dirty="0" smtClean="0"/>
          </a:p>
          <a:p>
            <a:r>
              <a:rPr lang="en-US" sz="1700" dirty="0" smtClean="0"/>
              <a:t>Additionally</a:t>
            </a:r>
            <a:r>
              <a:rPr lang="en-US" sz="1700" dirty="0" smtClean="0"/>
              <a:t>, topics of interest for the Meeting include:  </a:t>
            </a:r>
            <a:endParaRPr lang="en-US" sz="1700" dirty="0" smtClean="0"/>
          </a:p>
          <a:p>
            <a:pPr lvl="1"/>
            <a:r>
              <a:rPr lang="en-US" sz="1700" dirty="0" smtClean="0"/>
              <a:t>Update </a:t>
            </a:r>
            <a:r>
              <a:rPr lang="en-US" sz="1700" dirty="0"/>
              <a:t>from GEO Secretariat: actions, work planning and </a:t>
            </a:r>
            <a:r>
              <a:rPr lang="en-US" sz="1700" dirty="0" smtClean="0"/>
              <a:t>reporting; </a:t>
            </a:r>
            <a:endParaRPr lang="en-US" sz="1700" dirty="0" smtClean="0"/>
          </a:p>
          <a:p>
            <a:pPr lvl="1"/>
            <a:r>
              <a:rPr lang="en-US" sz="1700" dirty="0" smtClean="0"/>
              <a:t>Review </a:t>
            </a:r>
            <a:r>
              <a:rPr lang="en-US" sz="1700" dirty="0"/>
              <a:t>of past year’s WQ CoP </a:t>
            </a:r>
            <a:r>
              <a:rPr lang="en-US" sz="1700" dirty="0" smtClean="0"/>
              <a:t>activities; </a:t>
            </a:r>
            <a:endParaRPr lang="en-US" sz="1700" dirty="0" smtClean="0"/>
          </a:p>
          <a:p>
            <a:pPr lvl="1"/>
            <a:r>
              <a:rPr lang="en-US" sz="1700" dirty="0" smtClean="0"/>
              <a:t>Water </a:t>
            </a:r>
            <a:r>
              <a:rPr lang="en-US" sz="1700" dirty="0"/>
              <a:t>Quality CoP organization </a:t>
            </a:r>
            <a:r>
              <a:rPr lang="en-US" sz="1700" dirty="0" smtClean="0"/>
              <a:t>structure, governance and working </a:t>
            </a:r>
            <a:r>
              <a:rPr lang="en-US" sz="1700" dirty="0" smtClean="0"/>
              <a:t>groups; </a:t>
            </a:r>
            <a:endParaRPr lang="en-US" sz="1700" dirty="0" smtClean="0"/>
          </a:p>
          <a:p>
            <a:pPr lvl="1"/>
            <a:r>
              <a:rPr lang="en-US" sz="1700" dirty="0" smtClean="0"/>
              <a:t>Survey </a:t>
            </a:r>
            <a:r>
              <a:rPr lang="en-US" sz="1700" dirty="0"/>
              <a:t>of global projects and existing data </a:t>
            </a:r>
            <a:r>
              <a:rPr lang="en-US" sz="1700" dirty="0" smtClean="0"/>
              <a:t>systems; </a:t>
            </a:r>
            <a:endParaRPr lang="en-US" sz="1700" dirty="0" smtClean="0"/>
          </a:p>
          <a:p>
            <a:pPr lvl="1"/>
            <a:r>
              <a:rPr lang="en-US" sz="1700" dirty="0" smtClean="0"/>
              <a:t>Project </a:t>
            </a:r>
            <a:r>
              <a:rPr lang="en-US" sz="1700" dirty="0"/>
              <a:t>updates from </a:t>
            </a:r>
            <a:r>
              <a:rPr lang="en-US" sz="1700" dirty="0" smtClean="0"/>
              <a:t>community </a:t>
            </a:r>
            <a:r>
              <a:rPr lang="en-US" sz="1700" dirty="0"/>
              <a:t>(e.g. GloboLakes, GLaSS, Copernicus Inland WQ service, CyAN</a:t>
            </a:r>
            <a:r>
              <a:rPr lang="en-US" sz="1700" dirty="0" smtClean="0"/>
              <a:t>); </a:t>
            </a:r>
            <a:endParaRPr lang="en-US" sz="1700" dirty="0" smtClean="0"/>
          </a:p>
          <a:p>
            <a:pPr lvl="1"/>
            <a:r>
              <a:rPr lang="en-US" sz="1700" dirty="0" smtClean="0"/>
              <a:t>Working </a:t>
            </a:r>
            <a:r>
              <a:rPr lang="en-US" sz="1700" dirty="0"/>
              <a:t>group breakout </a:t>
            </a:r>
            <a:r>
              <a:rPr lang="en-US" sz="1700" dirty="0" smtClean="0"/>
              <a:t>sessions to </a:t>
            </a:r>
            <a:r>
              <a:rPr lang="en-US" sz="1700" dirty="0"/>
              <a:t>identify and prioritize projects/activities that support the work </a:t>
            </a:r>
            <a:r>
              <a:rPr lang="en-US" sz="1700" dirty="0" smtClean="0"/>
              <a:t>packages of </a:t>
            </a:r>
            <a:r>
              <a:rPr lang="en-US" sz="1700" dirty="0"/>
              <a:t>those </a:t>
            </a:r>
            <a:r>
              <a:rPr lang="en-US" sz="1700" dirty="0" smtClean="0"/>
              <a:t>projects.</a:t>
            </a:r>
          </a:p>
          <a:p>
            <a:endParaRPr lang="en-US" sz="1700" dirty="0" smtClean="0"/>
          </a:p>
          <a:p>
            <a:r>
              <a:rPr lang="en-US" sz="1700" dirty="0" smtClean="0"/>
              <a:t>The </a:t>
            </a:r>
            <a:r>
              <a:rPr lang="en-US" sz="1700" dirty="0" smtClean="0"/>
              <a:t>IOCCG WG on "Earth Observations in Support of Global Water Quality Monitoring” are preparing an IOCCG Report which will identify current and future user data, product and information needs and requirements, assess space-based and </a:t>
            </a:r>
            <a:r>
              <a:rPr lang="en-US" sz="1700" i="1" dirty="0" smtClean="0"/>
              <a:t>in situ </a:t>
            </a:r>
            <a:r>
              <a:rPr lang="en-US" sz="1700" dirty="0" smtClean="0"/>
              <a:t>observing capabilities and need for associated modeling and data assimilation activities, identify supporting research and development activities, and identify best practices and new &amp; improved data streams and products</a:t>
            </a:r>
            <a:r>
              <a:rPr lang="en-US" sz="1700" dirty="0" smtClean="0"/>
              <a:t>.  Planned for final review/approval in late 2016.</a:t>
            </a:r>
            <a:endParaRPr lang="en-US" sz="1700" dirty="0" smtClean="0"/>
          </a:p>
          <a:p>
            <a:endParaRPr lang="en-US" sz="1700" dirty="0"/>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fld id="{86CB4B4D-7CA3-9044-876B-883B54F8677D}" type="slidenum">
              <a:rPr lang="en-US" smtClean="0"/>
              <a:pPr lvl="0"/>
              <a:t>14</a:t>
            </a:fld>
            <a:endParaRPr lang="en-US" dirty="0"/>
          </a:p>
        </p:txBody>
      </p:sp>
      <p:sp>
        <p:nvSpPr>
          <p:cNvPr id="3" name="Content Placeholder 2"/>
          <p:cNvSpPr>
            <a:spLocks noGrp="1"/>
          </p:cNvSpPr>
          <p:nvPr>
            <p:ph sz="quarter" idx="10"/>
          </p:nvPr>
        </p:nvSpPr>
        <p:spPr>
          <a:xfrm>
            <a:off x="0" y="1219200"/>
            <a:ext cx="9144000" cy="4724400"/>
          </a:xfrm>
        </p:spPr>
        <p:txBody>
          <a:bodyPr/>
          <a:lstStyle/>
          <a:p>
            <a:pPr>
              <a:buNone/>
            </a:pPr>
            <a:r>
              <a:rPr lang="en-US" sz="1800" dirty="0" smtClean="0">
                <a:solidFill>
                  <a:srgbClr val="FF0000"/>
                </a:solidFill>
              </a:rPr>
              <a:t>OCR-VC Issues for CEOS Plenary:</a:t>
            </a:r>
            <a:endParaRPr lang="en-US" sz="1800" dirty="0" smtClean="0"/>
          </a:p>
          <a:p>
            <a:pPr>
              <a:buFont typeface="Wingdings"/>
              <a:buChar char="Ø"/>
            </a:pPr>
            <a:r>
              <a:rPr lang="en-US" sz="1800" dirty="0" smtClean="0"/>
              <a:t>Ready access to L0 or L1A ocean color  radiometry data remains a challenge and item of significant concern for the OCR-VC. </a:t>
            </a:r>
          </a:p>
          <a:p>
            <a:pPr>
              <a:buFont typeface="Wingdings"/>
              <a:buChar char="Ø"/>
            </a:pPr>
            <a:endParaRPr lang="en-US" sz="1800" dirty="0" smtClean="0"/>
          </a:p>
          <a:p>
            <a:pPr>
              <a:buFont typeface="Wingdings"/>
              <a:buChar char="Ø"/>
            </a:pPr>
            <a:r>
              <a:rPr lang="en-US" sz="1800" dirty="0" smtClean="0"/>
              <a:t>CEOS-SIT, at the OCR-VC’s request, sent out a letter in July 2015 to those agencies that (plan to) have ocean color missions requesting they consider distribution of Level 0 and Level 1A mission data.   </a:t>
            </a:r>
          </a:p>
          <a:p>
            <a:pPr>
              <a:buNone/>
            </a:pPr>
            <a:r>
              <a:rPr lang="en-US" sz="1800" dirty="0" smtClean="0"/>
              <a:t> </a:t>
            </a:r>
          </a:p>
          <a:p>
            <a:pPr>
              <a:buFont typeface="Wingdings"/>
              <a:buChar char="Ø"/>
            </a:pPr>
            <a:r>
              <a:rPr lang="en-US" sz="1800" dirty="0" smtClean="0"/>
              <a:t>Formal replies were (only) received from ESA and NOAA (note that NASA already fulfills this requirement), and via email from CNES. The NOAA and CNES responses were in the affirmative regarding access to these data; ESA indicated there was no plan or resources to deliver these data –  but there is pressing interest from the community for this level of data</a:t>
            </a:r>
          </a:p>
          <a:p>
            <a:pPr>
              <a:buFont typeface="Wingdings"/>
              <a:buChar char="Ø"/>
            </a:pPr>
            <a:endParaRPr lang="en-US" sz="1800" dirty="0" smtClean="0"/>
          </a:p>
          <a:p>
            <a:pPr>
              <a:buFont typeface="Wingdings"/>
              <a:buChar char="Ø"/>
            </a:pPr>
            <a:r>
              <a:rPr lang="en-US" sz="1800" dirty="0" smtClean="0"/>
              <a:t>OCR-VC would be most appreciative if all relevant CEOS agencies could respond as to their plans/intentions regarding access to </a:t>
            </a:r>
            <a:r>
              <a:rPr lang="en-US" sz="1800" dirty="0"/>
              <a:t>L1A </a:t>
            </a:r>
            <a:r>
              <a:rPr lang="en-US" sz="1800" dirty="0" smtClean="0"/>
              <a:t>(really as </a:t>
            </a:r>
            <a:r>
              <a:rPr lang="en-US" sz="1800" dirty="0"/>
              <a:t>close to L0 as feasibly </a:t>
            </a:r>
            <a:r>
              <a:rPr lang="en-US" sz="1800" dirty="0" smtClean="0"/>
              <a:t>possible) ocean color data, and more so that this general issue is discussed during plenary to advance free, open, routine &amp; timely data exchange of these data.  </a:t>
            </a:r>
            <a:endParaRPr lang="en-US" sz="1800" dirty="0"/>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2"/>
          </p:nvPr>
        </p:nvSpPr>
        <p:spPr/>
        <p:txBody>
          <a:bodyPr/>
          <a:lstStyle/>
          <a:p>
            <a:pPr lvl="0"/>
            <a:fld id="{86CB4B4D-7CA3-9044-876B-883B54F8677D}" type="slidenum">
              <a:rPr lang="en-US" smtClean="0"/>
              <a:pPr lvl="0"/>
              <a:t>2</a:t>
            </a:fld>
            <a:endParaRPr lang="en-US" dirty="0"/>
          </a:p>
        </p:txBody>
      </p:sp>
      <p:sp>
        <p:nvSpPr>
          <p:cNvPr id="4" name="Shape 15"/>
          <p:cNvSpPr/>
          <p:nvPr/>
        </p:nvSpPr>
        <p:spPr>
          <a:xfrm>
            <a:off x="0" y="1066800"/>
            <a:ext cx="9144000" cy="477053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defRPr>
                <a:solidFill>
                  <a:srgbClr val="000000"/>
                </a:solidFill>
              </a:defRPr>
            </a:pPr>
            <a:r>
              <a:rPr lang="en-US" sz="2000" dirty="0" smtClean="0">
                <a:solidFill>
                  <a:srgbClr val="FF0000"/>
                </a:solidFill>
                <a:latin typeface="Arial Bold"/>
                <a:ea typeface="Arial Bold"/>
                <a:cs typeface="Arial Bold"/>
                <a:sym typeface="Arial Bold"/>
              </a:rPr>
              <a:t>Ocean Colour Radiometry - Virtual Constellation (OCR-VC):</a:t>
            </a:r>
            <a:endParaRPr dirty="0">
              <a:solidFill>
                <a:srgbClr val="002569"/>
              </a:solidFill>
              <a:latin typeface="Arial"/>
              <a:ea typeface="Arial"/>
              <a:cs typeface="Arial"/>
              <a:sym typeface="Arial"/>
            </a:endParaRPr>
          </a:p>
          <a:p>
            <a:pPr marL="381000" lvl="0" indent="-381000">
              <a:buSzPct val="100000"/>
              <a:buFont typeface="Arial"/>
              <a:buChar char="•"/>
              <a:defRPr>
                <a:solidFill>
                  <a:srgbClr val="000000"/>
                </a:solidFill>
              </a:defRPr>
            </a:pPr>
            <a:r>
              <a:rPr lang="en-US" sz="2000" dirty="0" smtClean="0">
                <a:latin typeface="Arial"/>
                <a:ea typeface="Arial"/>
                <a:cs typeface="Arial"/>
                <a:sym typeface="Arial"/>
              </a:rPr>
              <a:t>Progress review with </a:t>
            </a:r>
            <a:r>
              <a:rPr lang="en-US" sz="2000" dirty="0">
                <a:latin typeface="Arial"/>
                <a:ea typeface="Arial"/>
                <a:cs typeface="Arial"/>
                <a:sym typeface="Arial"/>
              </a:rPr>
              <a:t>respect to OCR-VC action items in the Work </a:t>
            </a:r>
            <a:r>
              <a:rPr lang="en-US" sz="2000" dirty="0" smtClean="0">
                <a:latin typeface="Arial"/>
                <a:ea typeface="Arial"/>
                <a:cs typeface="Arial"/>
                <a:sym typeface="Arial"/>
              </a:rPr>
              <a:t>Plan</a:t>
            </a:r>
          </a:p>
          <a:p>
            <a:pPr marL="381000" lvl="0" indent="-381000">
              <a:buSzPct val="100000"/>
              <a:buFont typeface="Arial"/>
              <a:buChar char="•"/>
              <a:defRPr>
                <a:solidFill>
                  <a:srgbClr val="000000"/>
                </a:solidFill>
              </a:defRPr>
            </a:pPr>
            <a:endParaRPr lang="en-US" sz="2000" dirty="0">
              <a:solidFill>
                <a:srgbClr val="002569"/>
              </a:solidFill>
              <a:latin typeface="Arial"/>
              <a:ea typeface="Arial"/>
              <a:cs typeface="Arial"/>
              <a:sym typeface="Arial"/>
            </a:endParaRPr>
          </a:p>
          <a:p>
            <a:pPr marL="381000" lvl="0" indent="-381000">
              <a:buSzPct val="100000"/>
              <a:buFont typeface="Arial"/>
              <a:buChar char="•"/>
              <a:defRPr>
                <a:solidFill>
                  <a:srgbClr val="000000"/>
                </a:solidFill>
              </a:defRPr>
            </a:pPr>
            <a:endParaRPr lang="en-US" sz="2000" dirty="0" smtClean="0">
              <a:latin typeface="Arial"/>
              <a:ea typeface="Arial"/>
              <a:cs typeface="Arial"/>
              <a:sym typeface="Arial"/>
            </a:endParaRPr>
          </a:p>
          <a:p>
            <a:pPr marL="381000" lvl="0" indent="-381000">
              <a:buSzPct val="100000"/>
              <a:buFont typeface="Arial"/>
              <a:buChar char="•"/>
              <a:defRPr>
                <a:solidFill>
                  <a:srgbClr val="000000"/>
                </a:solidFill>
              </a:defRPr>
            </a:pPr>
            <a:endParaRPr lang="en-US" sz="2000" dirty="0">
              <a:solidFill>
                <a:srgbClr val="002569"/>
              </a:solidFill>
              <a:latin typeface="Arial"/>
              <a:ea typeface="Arial"/>
              <a:cs typeface="Arial"/>
              <a:sym typeface="Arial"/>
            </a:endParaRPr>
          </a:p>
          <a:p>
            <a:pPr marL="381000" lvl="0" indent="-381000">
              <a:buSzPct val="100000"/>
              <a:buFont typeface="Arial"/>
              <a:buChar char="•"/>
              <a:defRPr>
                <a:solidFill>
                  <a:srgbClr val="000000"/>
                </a:solidFill>
              </a:defRPr>
            </a:pPr>
            <a:endParaRPr lang="en-US" sz="2000" dirty="0" smtClean="0">
              <a:latin typeface="Arial"/>
              <a:ea typeface="Arial"/>
              <a:cs typeface="Arial"/>
              <a:sym typeface="Arial"/>
            </a:endParaRPr>
          </a:p>
          <a:p>
            <a:pPr marL="381000" lvl="0" indent="-381000">
              <a:buSzPct val="100000"/>
              <a:buFont typeface="Arial"/>
              <a:buChar char="•"/>
              <a:defRPr>
                <a:solidFill>
                  <a:srgbClr val="000000"/>
                </a:solidFill>
              </a:defRPr>
            </a:pPr>
            <a:endParaRPr lang="en-US" sz="2000" dirty="0">
              <a:solidFill>
                <a:srgbClr val="002569"/>
              </a:solidFill>
              <a:latin typeface="Arial"/>
              <a:ea typeface="Arial"/>
              <a:cs typeface="Arial"/>
              <a:sym typeface="Arial"/>
            </a:endParaRPr>
          </a:p>
          <a:p>
            <a:pPr marL="342900" lvl="0" indent="-342900">
              <a:buSzPct val="100000"/>
              <a:buFont typeface="Arial"/>
              <a:buChar char="•"/>
              <a:defRPr>
                <a:solidFill>
                  <a:srgbClr val="000000"/>
                </a:solidFill>
              </a:defRPr>
            </a:pPr>
            <a:endParaRPr lang="en-US" sz="2000" dirty="0" smtClean="0">
              <a:latin typeface="Arial"/>
              <a:ea typeface="Arial"/>
              <a:cs typeface="Arial"/>
              <a:sym typeface="Arial"/>
            </a:endParaRPr>
          </a:p>
          <a:p>
            <a:pPr marL="342900" lvl="0" indent="-342900">
              <a:buSzPct val="100000"/>
              <a:buFont typeface="Arial"/>
              <a:buChar char="•"/>
              <a:defRPr>
                <a:solidFill>
                  <a:srgbClr val="000000"/>
                </a:solidFill>
              </a:defRPr>
            </a:pPr>
            <a:r>
              <a:rPr lang="en-US" dirty="0" smtClean="0">
                <a:latin typeface="Arial"/>
                <a:ea typeface="Arial"/>
                <a:cs typeface="Arial"/>
                <a:sym typeface="Arial"/>
              </a:rPr>
              <a:t>VC-7: Agency mapping exercise complete; IOCCG discussing information.</a:t>
            </a:r>
          </a:p>
          <a:p>
            <a:pPr marL="381000" lvl="0" indent="-381000">
              <a:buSzPct val="100000"/>
              <a:buFont typeface="Arial"/>
              <a:buChar char="•"/>
              <a:defRPr>
                <a:solidFill>
                  <a:srgbClr val="000000"/>
                </a:solidFill>
              </a:defRPr>
            </a:pPr>
            <a:r>
              <a:rPr lang="en-US" dirty="0" smtClean="0">
                <a:solidFill>
                  <a:srgbClr val="002569"/>
                </a:solidFill>
                <a:latin typeface="Arial"/>
                <a:ea typeface="Arial"/>
                <a:cs typeface="Arial"/>
                <a:sym typeface="Arial"/>
              </a:rPr>
              <a:t>VC-8: Overall Blue Planet Implementation plan forthcoming in 2016; active CEOS engagement underway (including request for a CEOS rep for 3</a:t>
            </a:r>
            <a:r>
              <a:rPr lang="en-US" baseline="30000" dirty="0" smtClean="0">
                <a:solidFill>
                  <a:srgbClr val="002569"/>
                </a:solidFill>
                <a:latin typeface="Arial"/>
                <a:ea typeface="Arial"/>
                <a:cs typeface="Arial"/>
                <a:sym typeface="Arial"/>
              </a:rPr>
              <a:t>rd</a:t>
            </a:r>
            <a:r>
              <a:rPr lang="en-US" dirty="0" smtClean="0">
                <a:solidFill>
                  <a:srgbClr val="002569"/>
                </a:solidFill>
                <a:latin typeface="Arial"/>
                <a:ea typeface="Arial"/>
                <a:cs typeface="Arial"/>
                <a:sym typeface="Arial"/>
              </a:rPr>
              <a:t> Blue Planet Symposium to be held in the U.S. in Spring 2017</a:t>
            </a:r>
          </a:p>
          <a:p>
            <a:pPr marL="381000" lvl="0" indent="-381000">
              <a:buSzPct val="100000"/>
              <a:buFont typeface="Arial"/>
              <a:buChar char="•"/>
              <a:defRPr>
                <a:solidFill>
                  <a:srgbClr val="000000"/>
                </a:solidFill>
              </a:defRPr>
            </a:pPr>
            <a:r>
              <a:rPr lang="en-US" dirty="0" smtClean="0">
                <a:latin typeface="Arial"/>
                <a:ea typeface="Arial"/>
                <a:cs typeface="Arial"/>
                <a:sym typeface="Arial"/>
              </a:rPr>
              <a:t>VC-9: Moving forward w/modular implementation; gaps/challenges exist</a:t>
            </a:r>
          </a:p>
          <a:p>
            <a:pPr marL="381000" lvl="0" indent="-381000">
              <a:buSzPct val="100000"/>
              <a:buFont typeface="Arial"/>
              <a:buChar char="•"/>
              <a:defRPr>
                <a:solidFill>
                  <a:srgbClr val="000000"/>
                </a:solidFill>
              </a:defRPr>
            </a:pPr>
            <a:r>
              <a:rPr lang="en-US" dirty="0" smtClean="0">
                <a:solidFill>
                  <a:srgbClr val="002569"/>
                </a:solidFill>
                <a:latin typeface="Arial"/>
                <a:ea typeface="Arial"/>
                <a:cs typeface="Arial"/>
                <a:sym typeface="Arial"/>
              </a:rPr>
              <a:t>VC-10: Water Quality Community of Practice created; implementation plans now being formulated</a:t>
            </a:r>
          </a:p>
          <a:p>
            <a:pPr marL="381000" lvl="0" indent="-381000">
              <a:buSzPct val="100000"/>
              <a:buFont typeface="Arial"/>
              <a:buChar char="•"/>
              <a:defRPr>
                <a:solidFill>
                  <a:srgbClr val="000000"/>
                </a:solidFill>
              </a:defRPr>
            </a:pPr>
            <a:endParaRPr lang="en-US" dirty="0">
              <a:latin typeface="Arial"/>
              <a:ea typeface="Arial"/>
              <a:cs typeface="Arial"/>
              <a:sym typeface="Arial"/>
            </a:endParaRPr>
          </a:p>
        </p:txBody>
      </p:sp>
      <p:graphicFrame>
        <p:nvGraphicFramePr>
          <p:cNvPr id="1026" name="Object 2"/>
          <p:cNvGraphicFramePr>
            <a:graphicFrameLocks noChangeAspect="1"/>
          </p:cNvGraphicFramePr>
          <p:nvPr>
            <p:extLst>
              <p:ext uri="{D42A27DB-BD31-4B8C-83A1-F6EECF244321}">
                <p14:modId xmlns:p14="http://schemas.microsoft.com/office/powerpoint/2010/main" xmlns="" val="2592263001"/>
              </p:ext>
            </p:extLst>
          </p:nvPr>
        </p:nvGraphicFramePr>
        <p:xfrm>
          <a:off x="312057" y="2057400"/>
          <a:ext cx="8839200" cy="2107793"/>
        </p:xfrm>
        <a:graphic>
          <a:graphicData uri="http://schemas.openxmlformats.org/presentationml/2006/ole">
            <p:oleObj spid="_x0000_s1049" name="Document" r:id="rId3" imgW="5910177" imgH="1404218" progId="Word.Document.12">
              <p:embed/>
            </p:oleObj>
          </a:graphicData>
        </a:graphic>
      </p:graphicFrame>
    </p:spTree>
    <p:extLst>
      <p:ext uri="{BB962C8B-B14F-4D97-AF65-F5344CB8AC3E}">
        <p14:creationId xmlns:p14="http://schemas.microsoft.com/office/powerpoint/2010/main" xmlns="" val="1974323787"/>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2"/>
          </p:nvPr>
        </p:nvSpPr>
        <p:spPr/>
        <p:txBody>
          <a:bodyPr/>
          <a:lstStyle/>
          <a:p>
            <a:pPr lvl="0"/>
            <a:fld id="{86CB4B4D-7CA3-9044-876B-883B54F8677D}" type="slidenum">
              <a:rPr lang="en-US" smtClean="0"/>
              <a:pPr lvl="0"/>
              <a:t>3</a:t>
            </a:fld>
            <a:endParaRPr lang="en-US" dirty="0"/>
          </a:p>
        </p:txBody>
      </p:sp>
      <p:sp>
        <p:nvSpPr>
          <p:cNvPr id="4" name="Shape 15"/>
          <p:cNvSpPr/>
          <p:nvPr/>
        </p:nvSpPr>
        <p:spPr>
          <a:xfrm>
            <a:off x="0" y="1066800"/>
            <a:ext cx="9144000" cy="5878533"/>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defRPr>
                <a:solidFill>
                  <a:srgbClr val="000000"/>
                </a:solidFill>
              </a:defRPr>
            </a:pPr>
            <a:r>
              <a:rPr lang="en-US" sz="2000" dirty="0" smtClean="0">
                <a:solidFill>
                  <a:srgbClr val="FF0000"/>
                </a:solidFill>
                <a:latin typeface="Arial Bold"/>
                <a:ea typeface="Arial Bold"/>
                <a:cs typeface="Arial Bold"/>
                <a:sym typeface="Arial Bold"/>
              </a:rPr>
              <a:t>Ocean Colour Radiometry - Virtual Constellation (OCR-VC):</a:t>
            </a:r>
            <a:endParaRPr dirty="0">
              <a:solidFill>
                <a:srgbClr val="002569"/>
              </a:solidFill>
              <a:latin typeface="Arial"/>
              <a:ea typeface="Arial"/>
              <a:cs typeface="Arial"/>
              <a:sym typeface="Arial"/>
            </a:endParaRPr>
          </a:p>
          <a:p>
            <a:pPr marL="381000" lvl="0" indent="-381000">
              <a:buSzPct val="100000"/>
              <a:buFont typeface="Arial"/>
              <a:buChar char="•"/>
              <a:defRPr>
                <a:solidFill>
                  <a:srgbClr val="000000"/>
                </a:solidFill>
              </a:defRPr>
            </a:pPr>
            <a:r>
              <a:rPr lang="en-US" sz="2000" dirty="0" smtClean="0">
                <a:latin typeface="Arial"/>
                <a:ea typeface="Arial"/>
                <a:cs typeface="Arial"/>
                <a:sym typeface="Arial"/>
              </a:rPr>
              <a:t>Progress review with </a:t>
            </a:r>
            <a:r>
              <a:rPr lang="en-US" sz="2000" dirty="0">
                <a:latin typeface="Arial"/>
                <a:ea typeface="Arial"/>
                <a:cs typeface="Arial"/>
                <a:sym typeface="Arial"/>
              </a:rPr>
              <a:t>respect to OCR-VC action items in the Work </a:t>
            </a:r>
            <a:r>
              <a:rPr lang="en-US" sz="2000" dirty="0" smtClean="0">
                <a:latin typeface="Arial"/>
                <a:ea typeface="Arial"/>
                <a:cs typeface="Arial"/>
                <a:sym typeface="Arial"/>
              </a:rPr>
              <a:t>Plan</a:t>
            </a:r>
          </a:p>
          <a:p>
            <a:pPr marL="381000" lvl="0" indent="-381000">
              <a:buSzPct val="100000"/>
              <a:buFont typeface="Arial"/>
              <a:buChar char="•"/>
              <a:defRPr>
                <a:solidFill>
                  <a:srgbClr val="000000"/>
                </a:solidFill>
              </a:defRPr>
            </a:pPr>
            <a:endParaRPr lang="en-US" sz="2000" dirty="0">
              <a:solidFill>
                <a:srgbClr val="002569"/>
              </a:solidFill>
              <a:latin typeface="Arial"/>
              <a:ea typeface="Arial"/>
              <a:cs typeface="Arial"/>
              <a:sym typeface="Arial"/>
            </a:endParaRPr>
          </a:p>
          <a:p>
            <a:pPr marL="381000" lvl="0" indent="-381000">
              <a:buSzPct val="100000"/>
              <a:buFont typeface="Arial"/>
              <a:buChar char="•"/>
              <a:defRPr>
                <a:solidFill>
                  <a:srgbClr val="000000"/>
                </a:solidFill>
              </a:defRPr>
            </a:pPr>
            <a:endParaRPr lang="en-US" sz="2000" dirty="0" smtClean="0">
              <a:latin typeface="Arial"/>
              <a:ea typeface="Arial"/>
              <a:cs typeface="Arial"/>
              <a:sym typeface="Arial"/>
            </a:endParaRPr>
          </a:p>
          <a:p>
            <a:pPr marL="381000" lvl="0" indent="-381000">
              <a:buSzPct val="100000"/>
              <a:buFont typeface="Arial"/>
              <a:buChar char="•"/>
              <a:defRPr>
                <a:solidFill>
                  <a:srgbClr val="000000"/>
                </a:solidFill>
              </a:defRPr>
            </a:pPr>
            <a:endParaRPr lang="en-US" sz="2000" dirty="0">
              <a:solidFill>
                <a:srgbClr val="002569"/>
              </a:solidFill>
              <a:latin typeface="Arial"/>
              <a:ea typeface="Arial"/>
              <a:cs typeface="Arial"/>
              <a:sym typeface="Arial"/>
            </a:endParaRPr>
          </a:p>
          <a:p>
            <a:pPr marL="381000" lvl="0" indent="-381000">
              <a:buSzPct val="100000"/>
              <a:buFont typeface="Arial"/>
              <a:buChar char="•"/>
              <a:defRPr>
                <a:solidFill>
                  <a:srgbClr val="000000"/>
                </a:solidFill>
              </a:defRPr>
            </a:pPr>
            <a:endParaRPr lang="en-US" sz="2000" dirty="0" smtClean="0">
              <a:latin typeface="Arial"/>
              <a:ea typeface="Arial"/>
              <a:cs typeface="Arial"/>
              <a:sym typeface="Arial"/>
            </a:endParaRPr>
          </a:p>
          <a:p>
            <a:pPr marL="381000" lvl="0" indent="-381000">
              <a:buSzPct val="100000"/>
              <a:buFont typeface="Arial"/>
              <a:buChar char="•"/>
              <a:defRPr>
                <a:solidFill>
                  <a:srgbClr val="000000"/>
                </a:solidFill>
              </a:defRPr>
            </a:pPr>
            <a:endParaRPr lang="en-US" sz="2000" dirty="0">
              <a:solidFill>
                <a:srgbClr val="002569"/>
              </a:solidFill>
              <a:latin typeface="Arial"/>
              <a:ea typeface="Arial"/>
              <a:cs typeface="Arial"/>
              <a:sym typeface="Arial"/>
            </a:endParaRPr>
          </a:p>
          <a:p>
            <a:pPr marL="342900" lvl="0" indent="-342900">
              <a:buSzPct val="100000"/>
              <a:buFont typeface="Arial"/>
              <a:buChar char="•"/>
              <a:defRPr>
                <a:solidFill>
                  <a:srgbClr val="000000"/>
                </a:solidFill>
              </a:defRPr>
            </a:pPr>
            <a:endParaRPr lang="en-US" sz="2000" dirty="0" smtClean="0">
              <a:latin typeface="Arial"/>
              <a:ea typeface="Arial"/>
              <a:cs typeface="Arial"/>
              <a:sym typeface="Arial"/>
            </a:endParaRPr>
          </a:p>
          <a:p>
            <a:pPr marL="342900" lvl="0" indent="-342900">
              <a:buSzPct val="100000"/>
              <a:buFont typeface="Arial"/>
              <a:buChar char="•"/>
              <a:defRPr>
                <a:solidFill>
                  <a:srgbClr val="000000"/>
                </a:solidFill>
              </a:defRPr>
            </a:pPr>
            <a:r>
              <a:rPr lang="en-US" dirty="0" smtClean="0">
                <a:latin typeface="Arial"/>
                <a:ea typeface="Arial"/>
                <a:cs typeface="Arial"/>
                <a:sym typeface="Arial"/>
              </a:rPr>
              <a:t>VC-7: Agency mapping exercise complete; IOCCG discussing information.</a:t>
            </a:r>
          </a:p>
          <a:p>
            <a:pPr marL="381000" lvl="0" indent="-381000">
              <a:buSzPct val="100000"/>
              <a:buFont typeface="Arial"/>
              <a:buChar char="•"/>
              <a:defRPr>
                <a:solidFill>
                  <a:srgbClr val="000000"/>
                </a:solidFill>
              </a:defRPr>
            </a:pPr>
            <a:r>
              <a:rPr lang="en-US" dirty="0" smtClean="0">
                <a:solidFill>
                  <a:srgbClr val="002569"/>
                </a:solidFill>
                <a:latin typeface="Arial"/>
                <a:ea typeface="Arial"/>
                <a:cs typeface="Arial"/>
                <a:sym typeface="Arial"/>
              </a:rPr>
              <a:t>VC-8: Overall Blue Planet Implementation plan forthcoming in 2016; active CEOS engagement underway (including request for a CEOS rep for 3</a:t>
            </a:r>
            <a:r>
              <a:rPr lang="en-US" baseline="30000" dirty="0" smtClean="0">
                <a:solidFill>
                  <a:srgbClr val="002569"/>
                </a:solidFill>
                <a:latin typeface="Arial"/>
                <a:ea typeface="Arial"/>
                <a:cs typeface="Arial"/>
                <a:sym typeface="Arial"/>
              </a:rPr>
              <a:t>rd</a:t>
            </a:r>
            <a:r>
              <a:rPr lang="en-US" dirty="0" smtClean="0">
                <a:solidFill>
                  <a:srgbClr val="002569"/>
                </a:solidFill>
                <a:latin typeface="Arial"/>
                <a:ea typeface="Arial"/>
                <a:cs typeface="Arial"/>
                <a:sym typeface="Arial"/>
              </a:rPr>
              <a:t> Blue Planet Symposium to be held in the U.S. in Spring 2017</a:t>
            </a:r>
          </a:p>
          <a:p>
            <a:pPr marL="381000" lvl="0" indent="-381000">
              <a:buSzPct val="100000"/>
              <a:buFont typeface="Arial"/>
              <a:buChar char="•"/>
              <a:defRPr>
                <a:solidFill>
                  <a:srgbClr val="000000"/>
                </a:solidFill>
              </a:defRPr>
            </a:pPr>
            <a:r>
              <a:rPr lang="en-US" dirty="0" smtClean="0">
                <a:latin typeface="Arial"/>
                <a:ea typeface="Arial"/>
                <a:cs typeface="Arial"/>
                <a:sym typeface="Arial"/>
              </a:rPr>
              <a:t>VC-9: Moving forward w/modular implementation; gaps/challenges exist</a:t>
            </a:r>
          </a:p>
          <a:p>
            <a:pPr marL="381000" lvl="0" indent="-381000">
              <a:buSzPct val="100000"/>
              <a:buFont typeface="Arial"/>
              <a:buChar char="•"/>
              <a:defRPr>
                <a:solidFill>
                  <a:srgbClr val="000000"/>
                </a:solidFill>
              </a:defRPr>
            </a:pPr>
            <a:r>
              <a:rPr lang="en-US" dirty="0" smtClean="0">
                <a:solidFill>
                  <a:srgbClr val="002569"/>
                </a:solidFill>
                <a:latin typeface="Arial"/>
                <a:ea typeface="Arial"/>
                <a:cs typeface="Arial"/>
                <a:sym typeface="Arial"/>
              </a:rPr>
              <a:t>VC-10: Water Quality Community of Practice created; implementation plans now being formulated</a:t>
            </a:r>
          </a:p>
          <a:p>
            <a:pPr marL="381000" lvl="0" indent="-381000">
              <a:buSzPct val="100000"/>
              <a:buFont typeface="Arial"/>
              <a:buChar char="•"/>
              <a:defRPr>
                <a:solidFill>
                  <a:srgbClr val="000000"/>
                </a:solidFill>
              </a:defRPr>
            </a:pPr>
            <a:endParaRPr lang="en-US" dirty="0">
              <a:latin typeface="Arial"/>
              <a:ea typeface="Arial"/>
              <a:cs typeface="Arial"/>
              <a:sym typeface="Arial"/>
            </a:endParaRPr>
          </a:p>
          <a:p>
            <a:pPr marL="381000" lvl="0" indent="-381000">
              <a:buSzPct val="100000"/>
              <a:buFont typeface="Arial"/>
              <a:buChar char="•"/>
              <a:defRPr>
                <a:solidFill>
                  <a:srgbClr val="000000"/>
                </a:solidFill>
              </a:defRPr>
            </a:pPr>
            <a:r>
              <a:rPr lang="en-US" dirty="0">
                <a:latin typeface="Arial"/>
                <a:ea typeface="Arial"/>
                <a:cs typeface="Arial"/>
                <a:sym typeface="Arial"/>
              </a:rPr>
              <a:t>Note:  Sentinel-3A </a:t>
            </a:r>
            <a:r>
              <a:rPr lang="en-US" dirty="0" smtClean="0">
                <a:latin typeface="Arial"/>
                <a:ea typeface="Arial"/>
                <a:cs typeface="Arial"/>
                <a:sym typeface="Arial"/>
              </a:rPr>
              <a:t>successfully </a:t>
            </a:r>
            <a:r>
              <a:rPr lang="en-US" dirty="0">
                <a:latin typeface="Arial"/>
                <a:ea typeface="Arial"/>
                <a:cs typeface="Arial"/>
                <a:sym typeface="Arial"/>
              </a:rPr>
              <a:t>launched </a:t>
            </a:r>
            <a:r>
              <a:rPr lang="en-US" dirty="0" smtClean="0">
                <a:latin typeface="Arial"/>
                <a:ea typeface="Arial"/>
                <a:cs typeface="Arial"/>
                <a:sym typeface="Arial"/>
              </a:rPr>
              <a:t>16 </a:t>
            </a:r>
            <a:r>
              <a:rPr lang="en-US" dirty="0">
                <a:latin typeface="Arial"/>
                <a:ea typeface="Arial"/>
                <a:cs typeface="Arial"/>
                <a:sym typeface="Arial"/>
              </a:rPr>
              <a:t>Feb 2016 </a:t>
            </a:r>
            <a:r>
              <a:rPr lang="en-US" dirty="0" smtClean="0">
                <a:latin typeface="Arial"/>
                <a:ea typeface="Arial"/>
                <a:cs typeface="Arial"/>
                <a:sym typeface="Arial"/>
              </a:rPr>
              <a:t>- first </a:t>
            </a:r>
            <a:r>
              <a:rPr lang="en-US" dirty="0">
                <a:latin typeface="Arial"/>
                <a:ea typeface="Arial"/>
                <a:cs typeface="Arial"/>
                <a:sym typeface="Arial"/>
              </a:rPr>
              <a:t>of four Ocean and Land Colour Imagers providing a sustained operational OCR capability to 2030. C</a:t>
            </a:r>
            <a:r>
              <a:rPr lang="en-US" dirty="0" smtClean="0">
                <a:latin typeface="Arial"/>
                <a:ea typeface="Arial"/>
                <a:cs typeface="Arial"/>
                <a:sym typeface="Arial"/>
              </a:rPr>
              <a:t>omplemented </a:t>
            </a:r>
            <a:r>
              <a:rPr lang="en-US" dirty="0">
                <a:latin typeface="Arial"/>
                <a:ea typeface="Arial"/>
                <a:cs typeface="Arial"/>
                <a:sym typeface="Arial"/>
              </a:rPr>
              <a:t>by four Sentinel-2 instruments that also have a significant contribution to coastal OCR (S2A was launched June 2015 and S2B will launch later in 2016</a:t>
            </a:r>
            <a:r>
              <a:rPr lang="en-US" dirty="0" smtClean="0">
                <a:latin typeface="Arial"/>
                <a:ea typeface="Arial"/>
                <a:cs typeface="Arial"/>
                <a:sym typeface="Arial"/>
              </a:rPr>
              <a:t>)</a:t>
            </a:r>
            <a:endParaRPr dirty="0">
              <a:solidFill>
                <a:srgbClr val="002569"/>
              </a:solidFill>
              <a:latin typeface="Arial"/>
              <a:ea typeface="Arial"/>
              <a:cs typeface="Arial"/>
              <a:sym typeface="Arial"/>
            </a:endParaRPr>
          </a:p>
        </p:txBody>
      </p:sp>
      <p:graphicFrame>
        <p:nvGraphicFramePr>
          <p:cNvPr id="1026" name="Object 2"/>
          <p:cNvGraphicFramePr>
            <a:graphicFrameLocks noChangeAspect="1"/>
          </p:cNvGraphicFramePr>
          <p:nvPr>
            <p:extLst>
              <p:ext uri="{D42A27DB-BD31-4B8C-83A1-F6EECF244321}">
                <p14:modId xmlns:p14="http://schemas.microsoft.com/office/powerpoint/2010/main" xmlns="" val="2592263001"/>
              </p:ext>
            </p:extLst>
          </p:nvPr>
        </p:nvGraphicFramePr>
        <p:xfrm>
          <a:off x="312057" y="2057400"/>
          <a:ext cx="8839200" cy="2107793"/>
        </p:xfrm>
        <a:graphic>
          <a:graphicData uri="http://schemas.openxmlformats.org/presentationml/2006/ole">
            <p:oleObj spid="_x0000_s7170" name="Document" r:id="rId3" imgW="5910177" imgH="1404218" progId="Word.Document.12">
              <p:embed/>
            </p:oleObj>
          </a:graphicData>
        </a:graphic>
      </p:graphicFrame>
    </p:spTree>
    <p:extLst>
      <p:ext uri="{BB962C8B-B14F-4D97-AF65-F5344CB8AC3E}">
        <p14:creationId xmlns:p14="http://schemas.microsoft.com/office/powerpoint/2010/main" xmlns="" val="1974323787"/>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fld id="{86CB4B4D-7CA3-9044-876B-883B54F8677D}" type="slidenum">
              <a:rPr lang="en-US" smtClean="0"/>
              <a:pPr lvl="0"/>
              <a:t>4</a:t>
            </a:fld>
            <a:endParaRPr lang="en-US" dirty="0"/>
          </a:p>
        </p:txBody>
      </p:sp>
      <p:sp>
        <p:nvSpPr>
          <p:cNvPr id="3" name="Content Placeholder 2"/>
          <p:cNvSpPr>
            <a:spLocks noGrp="1"/>
          </p:cNvSpPr>
          <p:nvPr>
            <p:ph sz="quarter" idx="10"/>
          </p:nvPr>
        </p:nvSpPr>
        <p:spPr>
          <a:xfrm>
            <a:off x="457200" y="1219200"/>
            <a:ext cx="8153400" cy="4724400"/>
          </a:xfrm>
        </p:spPr>
        <p:txBody>
          <a:bodyPr/>
          <a:lstStyle/>
          <a:p>
            <a:pPr>
              <a:buNone/>
            </a:pPr>
            <a:r>
              <a:rPr lang="en-US" sz="1700" u="sng" dirty="0" smtClean="0"/>
              <a:t>VC-7: Catalog of Cal/Val infrastructure and activities</a:t>
            </a:r>
          </a:p>
          <a:p>
            <a:r>
              <a:rPr lang="en-US" sz="1700" dirty="0" smtClean="0"/>
              <a:t>In 2014, IOCCG undertook a relevant "agency mapping" exercise that included consideration of available, and planned, international agency assets and resources for OCR cal/val, as a first step towards implementation of the </a:t>
            </a:r>
            <a:r>
              <a:rPr lang="en-US" sz="1700" dirty="0" smtClean="0">
                <a:solidFill>
                  <a:srgbClr val="FF0000"/>
                </a:solidFill>
              </a:rPr>
              <a:t>International Network for Sensor Inter-comparison and Uncertainty assessment for Ocean Colour Radiometry (INSITU-OCR)</a:t>
            </a:r>
            <a:r>
              <a:rPr lang="en-US" sz="1700" dirty="0" smtClean="0"/>
              <a:t> by IOCCG member agencies. </a:t>
            </a:r>
          </a:p>
          <a:p>
            <a:endParaRPr lang="en-US" sz="1700" dirty="0" smtClean="0"/>
          </a:p>
          <a:p>
            <a:r>
              <a:rPr lang="en-US" sz="1700" dirty="0" smtClean="0"/>
              <a:t>At </a:t>
            </a:r>
            <a:r>
              <a:rPr lang="en-US" sz="1700" dirty="0" smtClean="0"/>
              <a:t>the 3-5 March 2015 IOCCG meeting, a first round of discussion took place, with a focus toward the modular approach to implementation</a:t>
            </a:r>
            <a:r>
              <a:rPr lang="en-US" sz="1700" dirty="0" smtClean="0"/>
              <a:t>.  This information has since been collated and assessed for gaps.   </a:t>
            </a:r>
          </a:p>
          <a:p>
            <a:endParaRPr lang="en-US" sz="1700" dirty="0" smtClean="0"/>
          </a:p>
          <a:p>
            <a:r>
              <a:rPr lang="en-US" sz="1700" dirty="0" smtClean="0"/>
              <a:t>At </a:t>
            </a:r>
            <a:r>
              <a:rPr lang="en-US" sz="1700" dirty="0" smtClean="0"/>
              <a:t>the 1-3 March 2016 IOCCG-21 meeting, and in preparation for the upcoming CEOS SIT meeting (18-21 April 2016), IOCCG will finalize inventory for VC infrastructure and discuss </a:t>
            </a:r>
            <a:r>
              <a:rPr lang="en-US" sz="1700" dirty="0" smtClean="0"/>
              <a:t>collaborations, identify priorities to focus on, etc.  </a:t>
            </a:r>
            <a:endParaRPr lang="en-US" sz="1700" dirty="0" smtClean="0"/>
          </a:p>
          <a:p>
            <a:endParaRPr lang="en-US" sz="1700" dirty="0" smtClean="0"/>
          </a:p>
          <a:p>
            <a:r>
              <a:rPr lang="en-US" sz="1700" dirty="0" err="1" smtClean="0"/>
              <a:t>Ewa</a:t>
            </a:r>
            <a:r>
              <a:rPr lang="en-US" sz="1700" dirty="0" smtClean="0"/>
              <a:t> </a:t>
            </a:r>
            <a:r>
              <a:rPr lang="en-US" sz="1700" dirty="0" smtClean="0"/>
              <a:t>Kwiatkowska (EUMETSAT) </a:t>
            </a:r>
            <a:r>
              <a:rPr lang="en-US" sz="1700" dirty="0" smtClean="0"/>
              <a:t>attended </a:t>
            </a:r>
            <a:r>
              <a:rPr lang="en-US" sz="1700" dirty="0" smtClean="0"/>
              <a:t>the WG-Cal/Val Meeting on behalf of the OCR-VC/IOCCG in 2015, and will continue representing the OCR-VC in these meetings with a permanent seat on WGCV plenaries and through WGCV’s review and endorsement of relevant IOCCG </a:t>
            </a:r>
            <a:r>
              <a:rPr lang="en-US" sz="1700" dirty="0" smtClean="0"/>
              <a:t>recommendations. </a:t>
            </a:r>
            <a:endParaRPr lang="en-US" sz="1700" dirty="0"/>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fld id="{86CB4B4D-7CA3-9044-876B-883B54F8677D}" type="slidenum">
              <a:rPr lang="en-US" smtClean="0"/>
              <a:pPr lvl="0"/>
              <a:t>5</a:t>
            </a:fld>
            <a:endParaRPr lang="en-US" dirty="0"/>
          </a:p>
        </p:txBody>
      </p:sp>
      <p:sp>
        <p:nvSpPr>
          <p:cNvPr id="3" name="Content Placeholder 2"/>
          <p:cNvSpPr>
            <a:spLocks noGrp="1"/>
          </p:cNvSpPr>
          <p:nvPr>
            <p:ph sz="quarter" idx="10"/>
          </p:nvPr>
        </p:nvSpPr>
        <p:spPr>
          <a:xfrm>
            <a:off x="457200" y="1524000"/>
            <a:ext cx="8153400" cy="4724400"/>
          </a:xfrm>
        </p:spPr>
        <p:txBody>
          <a:bodyPr/>
          <a:lstStyle/>
          <a:p>
            <a:pPr>
              <a:buNone/>
            </a:pPr>
            <a:r>
              <a:rPr lang="en-US" sz="1700" u="sng" dirty="0" smtClean="0"/>
              <a:t>VC-8: Action Plan for GEO Blue Planet Components</a:t>
            </a:r>
          </a:p>
          <a:p>
            <a:pPr>
              <a:buNone/>
            </a:pPr>
            <a:endParaRPr lang="en-US" sz="1700" u="sng" dirty="0" smtClean="0"/>
          </a:p>
          <a:p>
            <a:pPr>
              <a:buNone/>
            </a:pPr>
            <a:r>
              <a:rPr lang="en-US" sz="1800" dirty="0" smtClean="0"/>
              <a:t>IOCCG/OCR-VC agencies are and will continue to make significant contributions to all Blue Planet components:</a:t>
            </a:r>
          </a:p>
          <a:p>
            <a:pPr>
              <a:buNone/>
            </a:pPr>
            <a:r>
              <a:rPr lang="en-US" sz="1800" dirty="0" smtClean="0"/>
              <a:t> </a:t>
            </a:r>
          </a:p>
          <a:p>
            <a:r>
              <a:rPr lang="en-US" sz="1800" dirty="0" smtClean="0"/>
              <a:t>C1. Developing capacity and societal awareness</a:t>
            </a:r>
          </a:p>
          <a:p>
            <a:r>
              <a:rPr lang="en-US" sz="1800" dirty="0" smtClean="0"/>
              <a:t>C2. Sustained ocean observations</a:t>
            </a:r>
          </a:p>
          <a:p>
            <a:r>
              <a:rPr lang="en-US" sz="1800" dirty="0" smtClean="0"/>
              <a:t>C3. Data access and visualization</a:t>
            </a:r>
          </a:p>
          <a:p>
            <a:r>
              <a:rPr lang="en-US" sz="1800" dirty="0" smtClean="0"/>
              <a:t>C4. Ocean forecasting</a:t>
            </a:r>
          </a:p>
          <a:p>
            <a:r>
              <a:rPr lang="en-US" sz="1800" dirty="0" smtClean="0"/>
              <a:t>C5. Healthy ecosystems and food security</a:t>
            </a:r>
          </a:p>
          <a:p>
            <a:r>
              <a:rPr lang="en-US" sz="1800" dirty="0" smtClean="0"/>
              <a:t>C6. Services for the coastal zone</a:t>
            </a:r>
          </a:p>
          <a:p>
            <a:r>
              <a:rPr lang="en-US" sz="1800" dirty="0" smtClean="0"/>
              <a:t>C7. Ocean climate and carbon</a:t>
            </a:r>
          </a:p>
          <a:p>
            <a:r>
              <a:rPr lang="en-US" sz="1800" dirty="0" smtClean="0"/>
              <a:t>C8. Integrated maritime services	</a:t>
            </a:r>
          </a:p>
          <a:p>
            <a:pPr>
              <a:buNone/>
            </a:pPr>
            <a:r>
              <a:rPr lang="en-US" sz="1800" dirty="0" smtClean="0"/>
              <a:t> </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897467" y="1"/>
            <a:ext cx="7332133" cy="863600"/>
          </a:xfrm>
          <a:prstGeom prst="rect">
            <a:avLst/>
          </a:prstGeom>
        </p:spPr>
        <p:txBody>
          <a:bodyPr anchor="ctr">
            <a:normAutofit fontScale="97500"/>
          </a:bodyPr>
          <a:lstStyle/>
          <a:p>
            <a:pPr lvl="0" algn="ctr">
              <a:spcBef>
                <a:spcPct val="0"/>
              </a:spcBef>
              <a:defRPr/>
            </a:pPr>
            <a:r>
              <a:rPr lang="en-US" sz="3200" dirty="0" smtClean="0">
                <a:solidFill>
                  <a:schemeClr val="bg1"/>
                </a:solidFill>
                <a:latin typeface="+mj-lt"/>
                <a:cs typeface="Times New Roman" pitchFamily="18" charset="0"/>
              </a:rPr>
              <a:t>GEO Blue Planet Initiative</a:t>
            </a:r>
            <a:endParaRPr kumimoji="0" lang="en-US" sz="3200" i="0" u="none" strike="noStrike" kern="1200" cap="none" spc="0" normalizeH="0" baseline="0" noProof="0" dirty="0">
              <a:ln>
                <a:noFill/>
              </a:ln>
              <a:solidFill>
                <a:schemeClr val="bg1"/>
              </a:solidFill>
              <a:effectLst/>
              <a:uLnTx/>
              <a:uFillTx/>
              <a:latin typeface="+mj-lt"/>
              <a:ea typeface="+mj-ea"/>
              <a:cs typeface="Times New Roman" pitchFamily="18" charset="0"/>
            </a:endParaRPr>
          </a:p>
        </p:txBody>
      </p:sp>
      <p:pic>
        <p:nvPicPr>
          <p:cNvPr id="10" name="Picture 9"/>
          <p:cNvPicPr/>
          <p:nvPr/>
        </p:nvPicPr>
        <p:blipFill>
          <a:blip r:embed="rId2" cstate="print"/>
          <a:srcRect l="9895" t="11074" r="9960" b="10935"/>
          <a:stretch>
            <a:fillRect/>
          </a:stretch>
        </p:blipFill>
        <p:spPr bwMode="auto">
          <a:xfrm>
            <a:off x="1808755" y="914400"/>
            <a:ext cx="5735045"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fld id="{86CB4B4D-7CA3-9044-876B-883B54F8677D}" type="slidenum">
              <a:rPr lang="en-US" smtClean="0"/>
              <a:pPr lvl="0"/>
              <a:t>7</a:t>
            </a:fld>
            <a:endParaRPr lang="en-US" dirty="0"/>
          </a:p>
        </p:txBody>
      </p:sp>
      <p:sp>
        <p:nvSpPr>
          <p:cNvPr id="3" name="Content Placeholder 2"/>
          <p:cNvSpPr>
            <a:spLocks noGrp="1"/>
          </p:cNvSpPr>
          <p:nvPr>
            <p:ph sz="quarter" idx="10"/>
          </p:nvPr>
        </p:nvSpPr>
        <p:spPr>
          <a:xfrm>
            <a:off x="0" y="1143000"/>
            <a:ext cx="9144000" cy="4724400"/>
          </a:xfrm>
        </p:spPr>
        <p:txBody>
          <a:bodyPr/>
          <a:lstStyle/>
          <a:p>
            <a:pPr>
              <a:buNone/>
            </a:pPr>
            <a:r>
              <a:rPr lang="en-US" sz="1700" u="sng" dirty="0" smtClean="0"/>
              <a:t>VC-8: Action Plan for GEO Blue Planet Components</a:t>
            </a:r>
          </a:p>
          <a:p>
            <a:pPr>
              <a:buNone/>
            </a:pPr>
            <a:endParaRPr lang="en-US" sz="1700" u="sng" dirty="0" smtClean="0"/>
          </a:p>
          <a:p>
            <a:r>
              <a:rPr lang="en-US" sz="1800" dirty="0" smtClean="0"/>
              <a:t>Agency contributions vary based on agency mission and scientific focus (basic versus applied research</a:t>
            </a:r>
            <a:r>
              <a:rPr lang="en-US" sz="1800" dirty="0" smtClean="0"/>
              <a:t>).</a:t>
            </a:r>
          </a:p>
          <a:p>
            <a:pPr>
              <a:buNone/>
            </a:pPr>
            <a:endParaRPr lang="en-US" sz="1800" dirty="0" smtClean="0"/>
          </a:p>
          <a:p>
            <a:r>
              <a:rPr lang="en-US" sz="1800" dirty="0" smtClean="0"/>
              <a:t>OCR-VC agencies play active leadership role in the GEO Blue Planet Implementation, with P. DiGiacomo designated the CEOS Blue Planet Expert, and will represent CEOS at the Third Blue Planet Symposium in June </a:t>
            </a:r>
            <a:r>
              <a:rPr lang="en-US" sz="1800" dirty="0" smtClean="0"/>
              <a:t>2017. </a:t>
            </a:r>
            <a:r>
              <a:rPr lang="en-US" sz="1800" dirty="0" smtClean="0"/>
              <a:t> </a:t>
            </a:r>
            <a:endParaRPr lang="en-US" sz="1800" dirty="0" smtClean="0"/>
          </a:p>
          <a:p>
            <a:pPr>
              <a:buNone/>
            </a:pPr>
            <a:endParaRPr lang="en-US" sz="1800" dirty="0" smtClean="0"/>
          </a:p>
          <a:p>
            <a:r>
              <a:rPr lang="en-US" sz="1800" dirty="0" smtClean="0"/>
              <a:t>OCR-VC members serve in active leadership roles for several of the above components (e.g., C4 &amp; C6/NOAA and C7/JRC) as well as on the Blue Planet Steering Committee (CSIRO, JRC, NOAA).  </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fld id="{86CB4B4D-7CA3-9044-876B-883B54F8677D}" type="slidenum">
              <a:rPr lang="en-US" smtClean="0"/>
              <a:pPr lvl="0"/>
              <a:t>8</a:t>
            </a:fld>
            <a:endParaRPr lang="en-US" dirty="0"/>
          </a:p>
        </p:txBody>
      </p:sp>
      <p:sp>
        <p:nvSpPr>
          <p:cNvPr id="3" name="Content Placeholder 2"/>
          <p:cNvSpPr>
            <a:spLocks noGrp="1"/>
          </p:cNvSpPr>
          <p:nvPr>
            <p:ph sz="quarter" idx="10"/>
          </p:nvPr>
        </p:nvSpPr>
        <p:spPr>
          <a:xfrm>
            <a:off x="0" y="1143000"/>
            <a:ext cx="9144000" cy="4724400"/>
          </a:xfrm>
        </p:spPr>
        <p:txBody>
          <a:bodyPr/>
          <a:lstStyle/>
          <a:p>
            <a:pPr>
              <a:buNone/>
            </a:pPr>
            <a:r>
              <a:rPr lang="en-US" sz="1700" u="sng" dirty="0" smtClean="0"/>
              <a:t>VC-8: Action Plan for GEO Blue Planet Components</a:t>
            </a:r>
          </a:p>
          <a:p>
            <a:pPr>
              <a:buNone/>
            </a:pPr>
            <a:endParaRPr lang="en-US" sz="1700" u="sng" dirty="0" smtClean="0"/>
          </a:p>
          <a:p>
            <a:r>
              <a:rPr lang="en-US" sz="1800" dirty="0" smtClean="0"/>
              <a:t>CEOS </a:t>
            </a:r>
            <a:r>
              <a:rPr lang="en-US" sz="1800" dirty="0" smtClean="0"/>
              <a:t>members (CSIRO, NOAA et al.) are now working to organize the 3</a:t>
            </a:r>
            <a:r>
              <a:rPr lang="en-US" sz="1800" baseline="30000" dirty="0" smtClean="0"/>
              <a:t>rd</a:t>
            </a:r>
            <a:r>
              <a:rPr lang="en-US" sz="1800" dirty="0" smtClean="0"/>
              <a:t> Blue Planet Symposium to be held in Spring 2017 at U.S. location TBD.  </a:t>
            </a:r>
            <a:endParaRPr lang="en-US" sz="1800" dirty="0" smtClean="0"/>
          </a:p>
          <a:p>
            <a:pPr>
              <a:buNone/>
            </a:pPr>
            <a:endParaRPr lang="en-US" sz="1800" dirty="0" smtClean="0"/>
          </a:p>
          <a:p>
            <a:r>
              <a:rPr lang="en-US" sz="1800" dirty="0" smtClean="0"/>
              <a:t>NOAA (NESDIS/STAR) &amp; CSIRO have also partnered to Co-Host the GEO Blue Planet Secretariat, which will be located in College Park, Maryland USA and Dutton Park, Queensland, Australia.  This can be considered as a significant contribution by CEOS agencies to advancement of Blue Planet</a:t>
            </a:r>
            <a:r>
              <a:rPr lang="en-US" sz="1800" dirty="0" smtClean="0"/>
              <a:t>.</a:t>
            </a:r>
          </a:p>
          <a:p>
            <a:pPr>
              <a:buNone/>
            </a:pPr>
            <a:endParaRPr lang="en-US" sz="1800" dirty="0" smtClean="0"/>
          </a:p>
          <a:p>
            <a:r>
              <a:rPr lang="en-US" sz="1700" dirty="0" smtClean="0"/>
              <a:t>ESA planning </a:t>
            </a:r>
            <a:r>
              <a:rPr lang="en-US" sz="1700" dirty="0"/>
              <a:t>an Oceans training course in the next two </a:t>
            </a:r>
            <a:r>
              <a:rPr lang="en-US" sz="1700" dirty="0" smtClean="0"/>
              <a:t>years; also, </a:t>
            </a:r>
            <a:r>
              <a:rPr lang="en-US" sz="1700" dirty="0"/>
              <a:t>the DRACON Sino-European activities </a:t>
            </a:r>
            <a:r>
              <a:rPr lang="en-US" sz="1700" dirty="0" smtClean="0"/>
              <a:t>will </a:t>
            </a:r>
            <a:r>
              <a:rPr lang="en-US" sz="1700" dirty="0"/>
              <a:t>include significant training that will be nurtured across a wide variety of Case-2 water projects in Sino and European waters.</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fld id="{86CB4B4D-7CA3-9044-876B-883B54F8677D}" type="slidenum">
              <a:rPr lang="en-US" smtClean="0"/>
              <a:pPr lvl="0"/>
              <a:t>9</a:t>
            </a:fld>
            <a:endParaRPr lang="en-US" dirty="0"/>
          </a:p>
        </p:txBody>
      </p:sp>
      <p:sp>
        <p:nvSpPr>
          <p:cNvPr id="3" name="Content Placeholder 2"/>
          <p:cNvSpPr>
            <a:spLocks noGrp="1"/>
          </p:cNvSpPr>
          <p:nvPr>
            <p:ph sz="quarter" idx="10"/>
          </p:nvPr>
        </p:nvSpPr>
        <p:spPr>
          <a:xfrm>
            <a:off x="0" y="1219200"/>
            <a:ext cx="8839200" cy="4724400"/>
          </a:xfrm>
        </p:spPr>
        <p:txBody>
          <a:bodyPr/>
          <a:lstStyle/>
          <a:p>
            <a:pPr>
              <a:buNone/>
            </a:pPr>
            <a:r>
              <a:rPr lang="en-US" sz="1700" u="sng" dirty="0" smtClean="0"/>
              <a:t>VC-9: Implementation of the International Network for Sensor InTercomparison and Uncertainty Assessment for Ocean Color Radiometry (INSITU-OCR</a:t>
            </a:r>
            <a:r>
              <a:rPr lang="en-US" sz="1700" u="sng" dirty="0" smtClean="0"/>
              <a:t>)</a:t>
            </a:r>
          </a:p>
          <a:p>
            <a:pPr>
              <a:buNone/>
            </a:pPr>
            <a:endParaRPr lang="en-US" sz="1700" u="sng" dirty="0" smtClean="0"/>
          </a:p>
          <a:p>
            <a:r>
              <a:rPr lang="en-US" sz="1700" dirty="0" smtClean="0"/>
              <a:t>Following on to the agency infrastructure mapping exercise (to be brought to conclusion in spring 2016), IOCCG will use agency </a:t>
            </a:r>
            <a:r>
              <a:rPr lang="en-US" sz="1700" i="1" dirty="0" smtClean="0"/>
              <a:t>in situ </a:t>
            </a:r>
            <a:r>
              <a:rPr lang="en-US" sz="1700" dirty="0" smtClean="0"/>
              <a:t>calibration and validation asset information to identify </a:t>
            </a:r>
            <a:r>
              <a:rPr lang="en-US" sz="1700" dirty="0" smtClean="0"/>
              <a:t>priority needs and gaps </a:t>
            </a:r>
            <a:r>
              <a:rPr lang="en-US" sz="1700" dirty="0" smtClean="0"/>
              <a:t>in infrastructure that agencies could collectively </a:t>
            </a:r>
            <a:r>
              <a:rPr lang="en-US" sz="1700" dirty="0" smtClean="0"/>
              <a:t>address and work with CEOS to address these in a collective manner. </a:t>
            </a:r>
            <a:r>
              <a:rPr lang="en-US" sz="1700" dirty="0" smtClean="0"/>
              <a:t> </a:t>
            </a:r>
            <a:endParaRPr lang="en-US" sz="1700" dirty="0" smtClean="0"/>
          </a:p>
          <a:p>
            <a:pPr>
              <a:buNone/>
            </a:pPr>
            <a:endParaRPr lang="en-US" sz="1700" dirty="0" smtClean="0"/>
          </a:p>
          <a:p>
            <a:r>
              <a:rPr lang="en-US" sz="1700" dirty="0" smtClean="0"/>
              <a:t>Sustaining current operational activities and establishing new efforts (e.g., pilot investments and projects) to move the OCR-VC and INSITU-OCR forward is a very high priority.  </a:t>
            </a:r>
            <a:endParaRPr lang="en-US" sz="1700" dirty="0" smtClean="0"/>
          </a:p>
          <a:p>
            <a:endParaRPr lang="en-US" sz="1700" dirty="0" smtClean="0"/>
          </a:p>
          <a:p>
            <a:r>
              <a:rPr lang="en-US" sz="1700" dirty="0" smtClean="0"/>
              <a:t>An </a:t>
            </a:r>
            <a:r>
              <a:rPr lang="en-US" sz="1700" dirty="0" smtClean="0"/>
              <a:t>example of the implementation of the INSITU-OCR beyond heritage capabilities includes NASA supporting three new projects (2014-2017) in the areas of the vicarious calibration instrumentation for future ocean color missions</a:t>
            </a:r>
          </a:p>
          <a:p>
            <a:endParaRPr lang="en-US" sz="1700" dirty="0" smtClean="0"/>
          </a:p>
          <a:p>
            <a:pPr>
              <a:buNone/>
            </a:pPr>
            <a:endParaRPr lang="en-US" sz="1700" dirty="0" smtClean="0"/>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9559</TotalTime>
  <Words>1284</Words>
  <Application>Microsoft Office PowerPoint</Application>
  <PresentationFormat>On-screen Show (4:3)</PresentationFormat>
  <Paragraphs>127</Paragraphs>
  <Slides>14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Default</vt:lpstr>
      <vt:lpstr>Document</vt:lpstr>
      <vt:lpstr>Update on OCR-VC Activities &amp; Actions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pauld</cp:lastModifiedBy>
  <cp:revision>59</cp:revision>
  <dcterms:modified xsi:type="dcterms:W3CDTF">2016-03-02T18:56:08Z</dcterms:modified>
</cp:coreProperties>
</file>